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70" r:id="rId6"/>
    <p:sldId id="263" r:id="rId7"/>
    <p:sldId id="260" r:id="rId8"/>
    <p:sldId id="261" r:id="rId9"/>
    <p:sldId id="259" r:id="rId10"/>
    <p:sldId id="271" r:id="rId11"/>
    <p:sldId id="264" r:id="rId12"/>
    <p:sldId id="266" r:id="rId13"/>
    <p:sldId id="265" r:id="rId14"/>
    <p:sldId id="268" r:id="rId15"/>
    <p:sldId id="269"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smtClean="0"/>
              <a:t>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5/16/2017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5/16/2017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5/16/2017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5/16/2017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otrecalculateur.com/" TargetMode="Externa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hyperlink" Target="https://www.educationfinance.ca/financement/marge-de-credit-personnel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Comment épargner des frais bancaires ?</a:t>
            </a:r>
            <a:endParaRPr lang="fr-CA" dirty="0"/>
          </a:p>
        </p:txBody>
      </p:sp>
      <p:sp>
        <p:nvSpPr>
          <p:cNvPr id="3" name="Sous-titre 2"/>
          <p:cNvSpPr>
            <a:spLocks noGrp="1"/>
          </p:cNvSpPr>
          <p:nvPr>
            <p:ph type="subTitle" idx="1"/>
          </p:nvPr>
        </p:nvSpPr>
        <p:spPr/>
        <p:txBody>
          <a:bodyPr/>
          <a:lstStyle/>
          <a:p>
            <a:r>
              <a:rPr lang="fr-CA" dirty="0" smtClean="0"/>
              <a:t>Quelques astuces </a:t>
            </a:r>
            <a:endParaRPr lang="fr-CA" dirty="0"/>
          </a:p>
        </p:txBody>
      </p:sp>
    </p:spTree>
    <p:extLst>
      <p:ext uri="{BB962C8B-B14F-4D97-AF65-F5344CB8AC3E}">
        <p14:creationId xmlns:p14="http://schemas.microsoft.com/office/powerpoint/2010/main" val="31300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288" y="176795"/>
            <a:ext cx="10571998" cy="970450"/>
          </a:xfrm>
        </p:spPr>
        <p:txBody>
          <a:bodyPr/>
          <a:lstStyle/>
          <a:p>
            <a:r>
              <a:rPr lang="fr-CA" dirty="0" smtClean="0"/>
              <a:t>Ajouter un « fournisseur personnalisé »</a:t>
            </a:r>
            <a:endParaRPr lang="fr-CA" dirty="0"/>
          </a:p>
        </p:txBody>
      </p:sp>
      <p:sp>
        <p:nvSpPr>
          <p:cNvPr id="3" name="Espace réservé du contenu 2"/>
          <p:cNvSpPr>
            <a:spLocks noGrp="1"/>
          </p:cNvSpPr>
          <p:nvPr>
            <p:ph idx="1"/>
          </p:nvPr>
        </p:nvSpPr>
        <p:spPr/>
        <p:txBody>
          <a:bodyPr/>
          <a:lstStyle/>
          <a:p>
            <a:endParaRPr lang="fr-CA" dirty="0"/>
          </a:p>
        </p:txBody>
      </p:sp>
      <p:pic>
        <p:nvPicPr>
          <p:cNvPr id="4" name="Image 3"/>
          <p:cNvPicPr>
            <a:picLocks noChangeAspect="1"/>
          </p:cNvPicPr>
          <p:nvPr/>
        </p:nvPicPr>
        <p:blipFill rotWithShape="1">
          <a:blip r:embed="rId2"/>
          <a:srcRect l="49666"/>
          <a:stretch/>
        </p:blipFill>
        <p:spPr>
          <a:xfrm>
            <a:off x="279350" y="1659836"/>
            <a:ext cx="4262741" cy="4761411"/>
          </a:xfrm>
          <a:prstGeom prst="rect">
            <a:avLst/>
          </a:prstGeom>
        </p:spPr>
      </p:pic>
      <p:pic>
        <p:nvPicPr>
          <p:cNvPr id="5" name="Image 4"/>
          <p:cNvPicPr>
            <a:picLocks noChangeAspect="1"/>
          </p:cNvPicPr>
          <p:nvPr/>
        </p:nvPicPr>
        <p:blipFill>
          <a:blip r:embed="rId3"/>
          <a:stretch>
            <a:fillRect/>
          </a:stretch>
        </p:blipFill>
        <p:spPr>
          <a:xfrm>
            <a:off x="3336450" y="1897836"/>
            <a:ext cx="8045547" cy="4523411"/>
          </a:xfrm>
          <a:prstGeom prst="rect">
            <a:avLst/>
          </a:prstGeom>
        </p:spPr>
      </p:pic>
      <p:pic>
        <p:nvPicPr>
          <p:cNvPr id="6" name="Image 5"/>
          <p:cNvPicPr>
            <a:picLocks noChangeAspect="1"/>
          </p:cNvPicPr>
          <p:nvPr/>
        </p:nvPicPr>
        <p:blipFill rotWithShape="1">
          <a:blip r:embed="rId4"/>
          <a:srcRect l="8800" t="10342" r="9347" b="4521"/>
          <a:stretch/>
        </p:blipFill>
        <p:spPr>
          <a:xfrm>
            <a:off x="158717" y="1666367"/>
            <a:ext cx="8131126" cy="4754880"/>
          </a:xfrm>
          <a:prstGeom prst="rect">
            <a:avLst/>
          </a:prstGeom>
        </p:spPr>
      </p:pic>
      <p:pic>
        <p:nvPicPr>
          <p:cNvPr id="7" name="Espace réservé du contenu 3"/>
          <p:cNvPicPr>
            <a:picLocks noChangeAspect="1"/>
          </p:cNvPicPr>
          <p:nvPr/>
        </p:nvPicPr>
        <p:blipFill rotWithShape="1">
          <a:blip r:embed="rId5"/>
          <a:srcRect l="11102" t="10699" r="12892" b="3154"/>
          <a:stretch/>
        </p:blipFill>
        <p:spPr>
          <a:xfrm>
            <a:off x="3336450" y="1147245"/>
            <a:ext cx="8764173" cy="5584874"/>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2559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Programmer vos paiements récurrents : loyer et paies !</a:t>
            </a:r>
            <a:endParaRPr lang="fr-CA" dirty="0"/>
          </a:p>
        </p:txBody>
      </p:sp>
      <p:pic>
        <p:nvPicPr>
          <p:cNvPr id="4" name="Image 3"/>
          <p:cNvPicPr>
            <a:picLocks noChangeAspect="1"/>
          </p:cNvPicPr>
          <p:nvPr/>
        </p:nvPicPr>
        <p:blipFill rotWithShape="1">
          <a:blip r:embed="rId2"/>
          <a:srcRect l="11090" t="8202" r="11054" b="4195"/>
          <a:stretch/>
        </p:blipFill>
        <p:spPr>
          <a:xfrm>
            <a:off x="3600713" y="1417638"/>
            <a:ext cx="8258970" cy="5224746"/>
          </a:xfrm>
          <a:prstGeom prst="rect">
            <a:avLst/>
          </a:prstGeom>
        </p:spPr>
      </p:pic>
      <p:pic>
        <p:nvPicPr>
          <p:cNvPr id="5" name="Espace réservé du contenu 4"/>
          <p:cNvPicPr>
            <a:picLocks noGrp="1" noChangeAspect="1"/>
          </p:cNvPicPr>
          <p:nvPr>
            <p:ph idx="1"/>
          </p:nvPr>
        </p:nvPicPr>
        <p:blipFill rotWithShape="1">
          <a:blip r:embed="rId3"/>
          <a:srcRect l="13723" t="4714" r="13006" b="4266"/>
          <a:stretch/>
        </p:blipFill>
        <p:spPr>
          <a:xfrm>
            <a:off x="3938955" y="1346678"/>
            <a:ext cx="7582486" cy="5295705"/>
          </a:xfrm>
          <a:prstGeom prst="rect">
            <a:avLst/>
          </a:prstGeom>
        </p:spPr>
      </p:pic>
    </p:spTree>
    <p:extLst>
      <p:ext uri="{BB962C8B-B14F-4D97-AF65-F5344CB8AC3E}">
        <p14:creationId xmlns:p14="http://schemas.microsoft.com/office/powerpoint/2010/main" val="31857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Astuce 4 : Utilisez la carte de guichet pour déposer ou le dépôt mobile !</a:t>
            </a:r>
            <a:endParaRPr lang="fr-CA" dirty="0"/>
          </a:p>
        </p:txBody>
      </p:sp>
      <p:sp>
        <p:nvSpPr>
          <p:cNvPr id="3" name="Espace réservé du contenu 2"/>
          <p:cNvSpPr>
            <a:spLocks noGrp="1"/>
          </p:cNvSpPr>
          <p:nvPr>
            <p:ph idx="1"/>
          </p:nvPr>
        </p:nvSpPr>
        <p:spPr/>
        <p:txBody>
          <a:bodyPr/>
          <a:lstStyle/>
          <a:p>
            <a:r>
              <a:rPr lang="fr-CA" dirty="0" smtClean="0"/>
              <a:t>Seulement 3 dépôts au comptoir incluent dans le forfait; tous les autres sont payants…</a:t>
            </a:r>
          </a:p>
          <a:p>
            <a:r>
              <a:rPr lang="fr-CA" dirty="0" smtClean="0"/>
              <a:t>Demander une carte de guichet pour dépôt seulement à la caisse.</a:t>
            </a:r>
          </a:p>
          <a:p>
            <a:r>
              <a:rPr lang="fr-CA" dirty="0" smtClean="0"/>
              <a:t>Nouvelle application sur téléphone intelligent : « dépôt mobile ». Il suffit de prendre une photo du recto et du verso du chèque !</a:t>
            </a:r>
          </a:p>
          <a:p>
            <a:r>
              <a:rPr lang="fr-CA" dirty="0" smtClean="0"/>
              <a:t>Vous pouvez effectuer vos dépôts au moment et lieu qui vous conviennent ! (</a:t>
            </a:r>
            <a:r>
              <a:rPr lang="fr-CA" i="1" dirty="0"/>
              <a:t>Et évitez de vous cogner le nez à des portes fermées </a:t>
            </a:r>
            <a:r>
              <a:rPr lang="fr-CA" i="1" dirty="0" smtClean="0"/>
              <a:t>! )</a:t>
            </a:r>
            <a:endParaRPr lang="fr-CA" i="1" dirty="0"/>
          </a:p>
          <a:p>
            <a:endParaRPr lang="fr-CA" dirty="0"/>
          </a:p>
        </p:txBody>
      </p:sp>
    </p:spTree>
    <p:extLst>
      <p:ext uri="{BB962C8B-B14F-4D97-AF65-F5344CB8AC3E}">
        <p14:creationId xmlns:p14="http://schemas.microsoft.com/office/powerpoint/2010/main" val="85677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Astuce 5 : financement Accord D Affaires – </a:t>
            </a:r>
            <a:r>
              <a:rPr lang="fr-CA" i="1" dirty="0" smtClean="0"/>
              <a:t>bye </a:t>
            </a:r>
            <a:r>
              <a:rPr lang="fr-CA" i="1" dirty="0" err="1" smtClean="0"/>
              <a:t>bye</a:t>
            </a:r>
            <a:r>
              <a:rPr lang="fr-CA" i="1" dirty="0" smtClean="0"/>
              <a:t> marge de crédit !</a:t>
            </a:r>
            <a:endParaRPr lang="fr-CA" i="1" dirty="0"/>
          </a:p>
        </p:txBody>
      </p:sp>
      <p:sp>
        <p:nvSpPr>
          <p:cNvPr id="3" name="Espace réservé du contenu 2"/>
          <p:cNvSpPr>
            <a:spLocks noGrp="1"/>
          </p:cNvSpPr>
          <p:nvPr>
            <p:ph idx="1"/>
          </p:nvPr>
        </p:nvSpPr>
        <p:spPr>
          <a:xfrm>
            <a:off x="818712" y="2222287"/>
            <a:ext cx="10554574" cy="4635713"/>
          </a:xfrm>
        </p:spPr>
        <p:txBody>
          <a:bodyPr>
            <a:normAutofit/>
          </a:bodyPr>
          <a:lstStyle/>
          <a:p>
            <a:r>
              <a:rPr lang="fr-CA" dirty="0" smtClean="0"/>
              <a:t>Fonctionnement :</a:t>
            </a:r>
          </a:p>
          <a:p>
            <a:pPr lvl="1"/>
            <a:r>
              <a:rPr lang="fr-CA" dirty="0" smtClean="0"/>
              <a:t>Avoir une carte de crédit « solution Affaires » : 60 $/année</a:t>
            </a:r>
          </a:p>
          <a:p>
            <a:pPr lvl="1"/>
            <a:r>
              <a:rPr lang="fr-CA" dirty="0" smtClean="0"/>
              <a:t>Aucun frais mensuel</a:t>
            </a:r>
          </a:p>
          <a:p>
            <a:pPr lvl="1"/>
            <a:r>
              <a:rPr lang="fr-CA" dirty="0" smtClean="0"/>
              <a:t>Jusqu’à 100 000 $ </a:t>
            </a:r>
            <a:r>
              <a:rPr lang="fr-CA" dirty="0" err="1" smtClean="0"/>
              <a:t>pré-autorisé</a:t>
            </a:r>
            <a:endParaRPr lang="fr-CA" dirty="0" smtClean="0"/>
          </a:p>
          <a:p>
            <a:pPr lvl="1"/>
            <a:r>
              <a:rPr lang="fr-CA" dirty="0" smtClean="0"/>
              <a:t>Intérêts s’appliquent que lors de l’utilisation </a:t>
            </a:r>
            <a:r>
              <a:rPr lang="fr-CA" dirty="0" smtClean="0">
                <a:sym typeface="Wingdings" panose="05000000000000000000" pitchFamily="2" charset="2"/>
              </a:rPr>
              <a:t> taux avantageux</a:t>
            </a:r>
          </a:p>
          <a:p>
            <a:pPr lvl="1"/>
            <a:endParaRPr lang="fr-CA" dirty="0">
              <a:sym typeface="Wingdings" panose="05000000000000000000" pitchFamily="2" charset="2"/>
            </a:endParaRPr>
          </a:p>
          <a:p>
            <a:r>
              <a:rPr lang="fr-CA" dirty="0" smtClean="0">
                <a:sym typeface="Wingdings" panose="05000000000000000000" pitchFamily="2" charset="2"/>
              </a:rPr>
              <a:t>Il faut contacter </a:t>
            </a:r>
            <a:r>
              <a:rPr lang="fr-CA" dirty="0" err="1" smtClean="0">
                <a:sym typeface="Wingdings" panose="05000000000000000000" pitchFamily="2" charset="2"/>
              </a:rPr>
              <a:t>unE</a:t>
            </a:r>
            <a:r>
              <a:rPr lang="fr-CA" dirty="0" smtClean="0">
                <a:sym typeface="Wingdings" panose="05000000000000000000" pitchFamily="2" charset="2"/>
              </a:rPr>
              <a:t> conseillère pour s’inscrire au service en ligne</a:t>
            </a:r>
          </a:p>
        </p:txBody>
      </p:sp>
    </p:spTree>
    <p:extLst>
      <p:ext uri="{BB962C8B-B14F-4D97-AF65-F5344CB8AC3E}">
        <p14:creationId xmlns:p14="http://schemas.microsoft.com/office/powerpoint/2010/main" val="914167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Tableau comparatif</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48176912"/>
              </p:ext>
            </p:extLst>
          </p:nvPr>
        </p:nvGraphicFramePr>
        <p:xfrm>
          <a:off x="819150" y="2222500"/>
          <a:ext cx="10553700" cy="3576320"/>
        </p:xfrm>
        <a:graphic>
          <a:graphicData uri="http://schemas.openxmlformats.org/drawingml/2006/table">
            <a:tbl>
              <a:tblPr firstRow="1" bandRow="1">
                <a:tableStyleId>{5C22544A-7EE6-4342-B048-85BDC9FD1C3A}</a:tableStyleId>
              </a:tblPr>
              <a:tblGrid>
                <a:gridCol w="2289810">
                  <a:extLst>
                    <a:ext uri="{9D8B030D-6E8A-4147-A177-3AD203B41FA5}">
                      <a16:colId xmlns:a16="http://schemas.microsoft.com/office/drawing/2014/main" val="2971080797"/>
                    </a:ext>
                  </a:extLst>
                </a:gridCol>
                <a:gridCol w="4167051">
                  <a:extLst>
                    <a:ext uri="{9D8B030D-6E8A-4147-A177-3AD203B41FA5}">
                      <a16:colId xmlns:a16="http://schemas.microsoft.com/office/drawing/2014/main" val="1087367675"/>
                    </a:ext>
                  </a:extLst>
                </a:gridCol>
                <a:gridCol w="4096839">
                  <a:extLst>
                    <a:ext uri="{9D8B030D-6E8A-4147-A177-3AD203B41FA5}">
                      <a16:colId xmlns:a16="http://schemas.microsoft.com/office/drawing/2014/main" val="2766706369"/>
                    </a:ext>
                  </a:extLst>
                </a:gridCol>
              </a:tblGrid>
              <a:tr h="370840">
                <a:tc>
                  <a:txBody>
                    <a:bodyPr/>
                    <a:lstStyle/>
                    <a:p>
                      <a:endParaRPr lang="fr-CA" dirty="0"/>
                    </a:p>
                  </a:txBody>
                  <a:tcPr/>
                </a:tc>
                <a:tc>
                  <a:txBody>
                    <a:bodyPr/>
                    <a:lstStyle/>
                    <a:p>
                      <a:r>
                        <a:rPr lang="fr-CA" dirty="0" smtClean="0"/>
                        <a:t>Marge de crédit</a:t>
                      </a:r>
                      <a:endParaRPr lang="fr-CA" dirty="0"/>
                    </a:p>
                  </a:txBody>
                  <a:tcPr/>
                </a:tc>
                <a:tc>
                  <a:txBody>
                    <a:bodyPr/>
                    <a:lstStyle/>
                    <a:p>
                      <a:r>
                        <a:rPr lang="fr-CA" dirty="0" smtClean="0"/>
                        <a:t>Financement Accord</a:t>
                      </a:r>
                      <a:r>
                        <a:rPr lang="fr-CA" baseline="0" dirty="0" smtClean="0"/>
                        <a:t> D</a:t>
                      </a:r>
                    </a:p>
                    <a:p>
                      <a:r>
                        <a:rPr lang="fr-CA" i="1" baseline="0" dirty="0" smtClean="0"/>
                        <a:t>(avance d’argent)</a:t>
                      </a:r>
                      <a:endParaRPr lang="fr-CA" i="1" dirty="0"/>
                    </a:p>
                  </a:txBody>
                  <a:tcPr/>
                </a:tc>
                <a:extLst>
                  <a:ext uri="{0D108BD9-81ED-4DB2-BD59-A6C34878D82A}">
                    <a16:rowId xmlns:a16="http://schemas.microsoft.com/office/drawing/2014/main" val="2800140408"/>
                  </a:ext>
                </a:extLst>
              </a:tr>
              <a:tr h="370840">
                <a:tc>
                  <a:txBody>
                    <a:bodyPr/>
                    <a:lstStyle/>
                    <a:p>
                      <a:r>
                        <a:rPr lang="fr-CA" dirty="0" smtClean="0"/>
                        <a:t>Coût annuel</a:t>
                      </a:r>
                      <a:endParaRPr lang="fr-CA" dirty="0"/>
                    </a:p>
                  </a:txBody>
                  <a:tcPr/>
                </a:tc>
                <a:tc>
                  <a:txBody>
                    <a:bodyPr/>
                    <a:lstStyle/>
                    <a:p>
                      <a:r>
                        <a:rPr lang="fr-CA" dirty="0" smtClean="0"/>
                        <a:t>17$/mois = 204 $</a:t>
                      </a:r>
                      <a:endParaRPr lang="fr-CA" dirty="0"/>
                    </a:p>
                  </a:txBody>
                  <a:tcPr/>
                </a:tc>
                <a:tc>
                  <a:txBody>
                    <a:bodyPr/>
                    <a:lstStyle/>
                    <a:p>
                      <a:r>
                        <a:rPr lang="fr-CA" dirty="0" smtClean="0"/>
                        <a:t>Visa Affaires</a:t>
                      </a:r>
                      <a:r>
                        <a:rPr lang="fr-CA" baseline="0" dirty="0" smtClean="0"/>
                        <a:t> = 60 $</a:t>
                      </a:r>
                      <a:endParaRPr lang="fr-CA" dirty="0"/>
                    </a:p>
                  </a:txBody>
                  <a:tcPr/>
                </a:tc>
                <a:extLst>
                  <a:ext uri="{0D108BD9-81ED-4DB2-BD59-A6C34878D82A}">
                    <a16:rowId xmlns:a16="http://schemas.microsoft.com/office/drawing/2014/main" val="2969943850"/>
                  </a:ext>
                </a:extLst>
              </a:tr>
              <a:tr h="370840">
                <a:tc>
                  <a:txBody>
                    <a:bodyPr/>
                    <a:lstStyle/>
                    <a:p>
                      <a:r>
                        <a:rPr lang="fr-CA" dirty="0" smtClean="0"/>
                        <a:t>Taux d’intérêt</a:t>
                      </a:r>
                      <a:r>
                        <a:rPr lang="fr-CA" baseline="0" dirty="0" smtClean="0"/>
                        <a:t> annuel</a:t>
                      </a:r>
                      <a:endParaRPr lang="fr-CA" dirty="0"/>
                    </a:p>
                  </a:txBody>
                  <a:tcPr/>
                </a:tc>
                <a:tc>
                  <a:txBody>
                    <a:bodyPr/>
                    <a:lstStyle/>
                    <a:p>
                      <a:r>
                        <a:rPr lang="fr-CA" dirty="0" smtClean="0"/>
                        <a:t>11,20</a:t>
                      </a:r>
                      <a:r>
                        <a:rPr lang="fr-CA" baseline="0" dirty="0" smtClean="0"/>
                        <a:t> %  (19,9 % si omission paiement minimum requis) </a:t>
                      </a:r>
                      <a:endParaRPr lang="fr-CA" dirty="0"/>
                    </a:p>
                  </a:txBody>
                  <a:tcPr/>
                </a:tc>
                <a:tc>
                  <a:txBody>
                    <a:bodyPr/>
                    <a:lstStyle/>
                    <a:p>
                      <a:r>
                        <a:rPr lang="fr-CA" dirty="0" smtClean="0"/>
                        <a:t>7,7 %</a:t>
                      </a:r>
                      <a:endParaRPr lang="fr-CA" dirty="0"/>
                    </a:p>
                  </a:txBody>
                  <a:tcPr/>
                </a:tc>
                <a:extLst>
                  <a:ext uri="{0D108BD9-81ED-4DB2-BD59-A6C34878D82A}">
                    <a16:rowId xmlns:a16="http://schemas.microsoft.com/office/drawing/2014/main" val="3824389648"/>
                  </a:ext>
                </a:extLst>
              </a:tr>
              <a:tr h="370840">
                <a:tc>
                  <a:txBody>
                    <a:bodyPr/>
                    <a:lstStyle/>
                    <a:p>
                      <a:r>
                        <a:rPr lang="fr-CA" dirty="0" smtClean="0"/>
                        <a:t>Calcul des intérêts</a:t>
                      </a:r>
                      <a:endParaRPr lang="fr-CA" dirty="0"/>
                    </a:p>
                  </a:txBody>
                  <a:tcPr/>
                </a:tc>
                <a:tc>
                  <a:txBody>
                    <a:bodyPr/>
                    <a:lstStyle/>
                    <a:p>
                      <a:r>
                        <a:rPr lang="fr-CA" dirty="0" smtClean="0"/>
                        <a:t>Quotidien</a:t>
                      </a:r>
                      <a:endParaRPr lang="fr-CA" dirty="0"/>
                    </a:p>
                  </a:txBody>
                  <a:tcPr/>
                </a:tc>
                <a:tc>
                  <a:txBody>
                    <a:bodyPr/>
                    <a:lstStyle/>
                    <a:p>
                      <a:r>
                        <a:rPr lang="fr-CA" dirty="0" smtClean="0"/>
                        <a:t>Annuel</a:t>
                      </a:r>
                      <a:r>
                        <a:rPr lang="fr-CA" baseline="0" dirty="0" smtClean="0"/>
                        <a:t> </a:t>
                      </a:r>
                      <a:r>
                        <a:rPr lang="fr-CA" baseline="0" dirty="0" smtClean="0">
                          <a:hlinkClick r:id="rId2" action="ppaction://hlinksldjump"/>
                        </a:rPr>
                        <a:t>(calculé mensuellement sur le solde restant)</a:t>
                      </a:r>
                      <a:endParaRPr lang="fr-CA" dirty="0"/>
                    </a:p>
                  </a:txBody>
                  <a:tcPr/>
                </a:tc>
                <a:extLst>
                  <a:ext uri="{0D108BD9-81ED-4DB2-BD59-A6C34878D82A}">
                    <a16:rowId xmlns:a16="http://schemas.microsoft.com/office/drawing/2014/main" val="1997662795"/>
                  </a:ext>
                </a:extLst>
              </a:tr>
              <a:tr h="370840">
                <a:tc>
                  <a:txBody>
                    <a:bodyPr/>
                    <a:lstStyle/>
                    <a:p>
                      <a:r>
                        <a:rPr lang="fr-CA" dirty="0" smtClean="0"/>
                        <a:t>Exemple</a:t>
                      </a:r>
                      <a:r>
                        <a:rPr lang="fr-CA" baseline="0" dirty="0" smtClean="0"/>
                        <a:t> : avance de 3000 $ pour 2 mois (60 jours)</a:t>
                      </a:r>
                      <a:endParaRPr lang="fr-CA" dirty="0"/>
                    </a:p>
                  </a:txBody>
                  <a:tcPr/>
                </a:tc>
                <a:tc>
                  <a:txBody>
                    <a:bodyPr/>
                    <a:lstStyle/>
                    <a:p>
                      <a:r>
                        <a:rPr lang="fr-CA" dirty="0" smtClean="0"/>
                        <a:t>Taux quotidien (11,20%/365 jours) = 0,0306849315%</a:t>
                      </a:r>
                    </a:p>
                    <a:p>
                      <a:r>
                        <a:rPr lang="fr-CA" dirty="0" smtClean="0"/>
                        <a:t>3000 * Taux</a:t>
                      </a:r>
                      <a:r>
                        <a:rPr lang="fr-CA" baseline="0" dirty="0" smtClean="0"/>
                        <a:t> quotidien * 60 = 55,23 $</a:t>
                      </a:r>
                      <a:r>
                        <a:rPr lang="fr-CA" baseline="30000" dirty="0" smtClean="0"/>
                        <a:t>1</a:t>
                      </a:r>
                      <a:endParaRPr lang="fr-CA" dirty="0"/>
                    </a:p>
                  </a:txBody>
                  <a:tcPr/>
                </a:tc>
                <a:tc>
                  <a:txBody>
                    <a:bodyPr/>
                    <a:lstStyle/>
                    <a:p>
                      <a:r>
                        <a:rPr lang="fr-CA" dirty="0" smtClean="0"/>
                        <a:t>Calculateur Accord</a:t>
                      </a:r>
                      <a:r>
                        <a:rPr lang="fr-CA" baseline="0" dirty="0" smtClean="0"/>
                        <a:t> D Affaires :</a:t>
                      </a:r>
                    </a:p>
                    <a:p>
                      <a:r>
                        <a:rPr lang="fr-CA" dirty="0" smtClean="0">
                          <a:hlinkClick r:id="rId3"/>
                        </a:rPr>
                        <a:t>http://www.notrecalculateur.com/</a:t>
                      </a:r>
                      <a:endParaRPr lang="fr-CA" dirty="0" smtClean="0"/>
                    </a:p>
                    <a:p>
                      <a:r>
                        <a:rPr lang="fr-CA" dirty="0" smtClean="0"/>
                        <a:t>Taux </a:t>
                      </a:r>
                      <a:r>
                        <a:rPr lang="fr-CA" baseline="0" dirty="0" smtClean="0"/>
                        <a:t>12 mois</a:t>
                      </a:r>
                      <a:r>
                        <a:rPr lang="fr-CA" dirty="0" smtClean="0"/>
                        <a:t> </a:t>
                      </a:r>
                      <a:endParaRPr lang="fr-CA" dirty="0"/>
                    </a:p>
                  </a:txBody>
                  <a:tcPr/>
                </a:tc>
                <a:extLst>
                  <a:ext uri="{0D108BD9-81ED-4DB2-BD59-A6C34878D82A}">
                    <a16:rowId xmlns:a16="http://schemas.microsoft.com/office/drawing/2014/main" val="56961603"/>
                  </a:ext>
                </a:extLst>
              </a:tr>
              <a:tr h="370840">
                <a:tc>
                  <a:txBody>
                    <a:bodyPr/>
                    <a:lstStyle/>
                    <a:p>
                      <a:r>
                        <a:rPr lang="fr-CA" dirty="0" smtClean="0"/>
                        <a:t>Total</a:t>
                      </a:r>
                      <a:endParaRPr lang="fr-CA" dirty="0"/>
                    </a:p>
                  </a:txBody>
                  <a:tcPr/>
                </a:tc>
                <a:tc>
                  <a:txBody>
                    <a:bodyPr/>
                    <a:lstStyle/>
                    <a:p>
                      <a:r>
                        <a:rPr lang="fr-CA" dirty="0" smtClean="0"/>
                        <a:t>55,23 + 204 = 259,23 $</a:t>
                      </a:r>
                      <a:endParaRPr lang="fr-CA" dirty="0"/>
                    </a:p>
                  </a:txBody>
                  <a:tcPr/>
                </a:tc>
                <a:tc>
                  <a:txBody>
                    <a:bodyPr/>
                    <a:lstStyle/>
                    <a:p>
                      <a:r>
                        <a:rPr lang="fr-CA" dirty="0" smtClean="0"/>
                        <a:t>126,60 + 60 =</a:t>
                      </a:r>
                      <a:r>
                        <a:rPr lang="fr-CA" baseline="0" dirty="0" smtClean="0"/>
                        <a:t> 186,60 $</a:t>
                      </a:r>
                      <a:endParaRPr lang="fr-CA" dirty="0"/>
                    </a:p>
                  </a:txBody>
                  <a:tcPr/>
                </a:tc>
                <a:extLst>
                  <a:ext uri="{0D108BD9-81ED-4DB2-BD59-A6C34878D82A}">
                    <a16:rowId xmlns:a16="http://schemas.microsoft.com/office/drawing/2014/main" val="2144151208"/>
                  </a:ext>
                </a:extLst>
              </a:tr>
            </a:tbl>
          </a:graphicData>
        </a:graphic>
      </p:graphicFrame>
      <p:sp>
        <p:nvSpPr>
          <p:cNvPr id="5" name="ZoneTexte 4"/>
          <p:cNvSpPr txBox="1"/>
          <p:nvPr/>
        </p:nvSpPr>
        <p:spPr>
          <a:xfrm>
            <a:off x="819150" y="5826035"/>
            <a:ext cx="5512526" cy="646331"/>
          </a:xfrm>
          <a:prstGeom prst="rect">
            <a:avLst/>
          </a:prstGeom>
          <a:noFill/>
        </p:spPr>
        <p:txBody>
          <a:bodyPr wrap="square" rtlCol="0">
            <a:spAutoFit/>
          </a:bodyPr>
          <a:lstStyle/>
          <a:p>
            <a:r>
              <a:rPr lang="fr-CA" baseline="30000" dirty="0" smtClean="0">
                <a:hlinkClick r:id="rId4"/>
              </a:rPr>
              <a:t>1</a:t>
            </a:r>
            <a:r>
              <a:rPr lang="fr-CA" dirty="0" smtClean="0">
                <a:hlinkClick r:id="rId4"/>
              </a:rPr>
              <a:t>https</a:t>
            </a:r>
            <a:r>
              <a:rPr lang="fr-CA" dirty="0">
                <a:hlinkClick r:id="rId4"/>
              </a:rPr>
              <a:t>://www.educationfinance.ca/financement/marge-de-credit-personnelle</a:t>
            </a:r>
            <a:r>
              <a:rPr lang="fr-CA" dirty="0" smtClean="0">
                <a:hlinkClick r:id="rId4"/>
              </a:rPr>
              <a:t>/</a:t>
            </a:r>
            <a:r>
              <a:rPr lang="fr-CA" dirty="0" smtClean="0"/>
              <a:t> </a:t>
            </a:r>
            <a:endParaRPr lang="fr-CA" dirty="0"/>
          </a:p>
        </p:txBody>
      </p:sp>
    </p:spTree>
    <p:extLst>
      <p:ext uri="{BB962C8B-B14F-4D97-AF65-F5344CB8AC3E}">
        <p14:creationId xmlns:p14="http://schemas.microsoft.com/office/powerpoint/2010/main" val="2748375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 comprendre le calcul des intérêts sur un prêt</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68598874"/>
              </p:ext>
            </p:extLst>
          </p:nvPr>
        </p:nvGraphicFramePr>
        <p:xfrm>
          <a:off x="1031967" y="2536575"/>
          <a:ext cx="4820193" cy="3926205"/>
        </p:xfrm>
        <a:graphic>
          <a:graphicData uri="http://schemas.openxmlformats.org/drawingml/2006/table">
            <a:tbl>
              <a:tblPr>
                <a:tableStyleId>{5C22544A-7EE6-4342-B048-85BDC9FD1C3A}</a:tableStyleId>
              </a:tblPr>
              <a:tblGrid>
                <a:gridCol w="796833">
                  <a:extLst>
                    <a:ext uri="{9D8B030D-6E8A-4147-A177-3AD203B41FA5}">
                      <a16:colId xmlns:a16="http://schemas.microsoft.com/office/drawing/2014/main" val="186662560"/>
                    </a:ext>
                  </a:extLst>
                </a:gridCol>
                <a:gridCol w="1201783">
                  <a:extLst>
                    <a:ext uri="{9D8B030D-6E8A-4147-A177-3AD203B41FA5}">
                      <a16:colId xmlns:a16="http://schemas.microsoft.com/office/drawing/2014/main" val="278164113"/>
                    </a:ext>
                  </a:extLst>
                </a:gridCol>
                <a:gridCol w="1188720">
                  <a:extLst>
                    <a:ext uri="{9D8B030D-6E8A-4147-A177-3AD203B41FA5}">
                      <a16:colId xmlns:a16="http://schemas.microsoft.com/office/drawing/2014/main" val="2003177537"/>
                    </a:ext>
                  </a:extLst>
                </a:gridCol>
                <a:gridCol w="1632857">
                  <a:extLst>
                    <a:ext uri="{9D8B030D-6E8A-4147-A177-3AD203B41FA5}">
                      <a16:colId xmlns:a16="http://schemas.microsoft.com/office/drawing/2014/main" val="168194712"/>
                    </a:ext>
                  </a:extLst>
                </a:gridCol>
              </a:tblGrid>
              <a:tr h="457200">
                <a:tc gridSpan="4">
                  <a:txBody>
                    <a:bodyPr/>
                    <a:lstStyle/>
                    <a:p>
                      <a:pPr algn="ctr" fontAlgn="b"/>
                      <a:r>
                        <a:rPr lang="fr-CA" sz="1400" b="1" u="none" strike="noStrike" dirty="0">
                          <a:effectLst/>
                        </a:rPr>
                        <a:t>Calcul des intérêts : 3000$ à 7,7% durant 12 mois</a:t>
                      </a:r>
                      <a:endParaRPr lang="fr-CA"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fr-CA"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2255369"/>
                  </a:ext>
                </a:extLst>
              </a:tr>
              <a:tr h="571500">
                <a:tc>
                  <a:txBody>
                    <a:bodyPr/>
                    <a:lstStyle/>
                    <a:p>
                      <a:pPr algn="ctr" fontAlgn="b"/>
                      <a:r>
                        <a:rPr lang="fr-CA" sz="1400" b="1" i="1" u="none" strike="noStrike" dirty="0" smtClean="0">
                          <a:solidFill>
                            <a:srgbClr val="000000"/>
                          </a:solidFill>
                          <a:effectLst/>
                          <a:latin typeface="Calibri" panose="020F0502020204030204" pitchFamily="34" charset="0"/>
                        </a:rPr>
                        <a:t>Mois</a:t>
                      </a:r>
                      <a:endParaRPr lang="fr-CA" sz="1400" b="1" i="1"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fr-CA" sz="1400" b="1" i="1" u="none" strike="noStrike" kern="1200" dirty="0">
                          <a:solidFill>
                            <a:srgbClr val="000000"/>
                          </a:solidFill>
                          <a:effectLst/>
                          <a:latin typeface="Calibri" panose="020F0502020204030204" pitchFamily="34" charset="0"/>
                          <a:ea typeface="+mn-ea"/>
                          <a:cs typeface="+mn-cs"/>
                        </a:rPr>
                        <a:t>Solde restant</a:t>
                      </a:r>
                    </a:p>
                  </a:txBody>
                  <a:tcPr marL="9525" marR="9525" marT="9525" marB="0" anchor="b"/>
                </a:tc>
                <a:tc>
                  <a:txBody>
                    <a:bodyPr/>
                    <a:lstStyle/>
                    <a:p>
                      <a:pPr marL="0" algn="ctr" defTabSz="457200" rtl="0" eaLnBrk="1" fontAlgn="b" latinLnBrk="0" hangingPunct="1"/>
                      <a:r>
                        <a:rPr lang="fr-CA" sz="1400" b="1" i="1" u="none" strike="noStrike" kern="1200" dirty="0">
                          <a:solidFill>
                            <a:srgbClr val="000000"/>
                          </a:solidFill>
                          <a:effectLst/>
                          <a:latin typeface="Calibri" panose="020F0502020204030204" pitchFamily="34" charset="0"/>
                          <a:ea typeface="+mn-ea"/>
                          <a:cs typeface="+mn-cs"/>
                        </a:rPr>
                        <a:t>Taux d'intérêt (7,7%/12)</a:t>
                      </a:r>
                    </a:p>
                  </a:txBody>
                  <a:tcPr marL="9525" marR="9525" marT="9525" marB="0" anchor="b"/>
                </a:tc>
                <a:tc>
                  <a:txBody>
                    <a:bodyPr/>
                    <a:lstStyle/>
                    <a:p>
                      <a:pPr marL="0" algn="ctr" defTabSz="457200" rtl="0" eaLnBrk="1" fontAlgn="b" latinLnBrk="0" hangingPunct="1"/>
                      <a:r>
                        <a:rPr lang="fr-CA" sz="1400" b="1" i="1" u="none" strike="noStrike" kern="1200" dirty="0">
                          <a:solidFill>
                            <a:srgbClr val="000000"/>
                          </a:solidFill>
                          <a:effectLst/>
                          <a:latin typeface="Calibri" panose="020F0502020204030204" pitchFamily="34" charset="0"/>
                          <a:ea typeface="+mn-ea"/>
                          <a:cs typeface="+mn-cs"/>
                        </a:rPr>
                        <a:t>Intérêts mensuels</a:t>
                      </a:r>
                    </a:p>
                  </a:txBody>
                  <a:tcPr marL="9525" marR="9525" marT="9525" marB="0" anchor="b"/>
                </a:tc>
                <a:extLst>
                  <a:ext uri="{0D108BD9-81ED-4DB2-BD59-A6C34878D82A}">
                    <a16:rowId xmlns:a16="http://schemas.microsoft.com/office/drawing/2014/main" val="2520987877"/>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1</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3 000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19,25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9225257"/>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2</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2 750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17,65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9798913"/>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3</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2 500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16,04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659410"/>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2 250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14,44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2878529"/>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5</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2 000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12,83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6712962"/>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6</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1 750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11,23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0317819"/>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7</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1 500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9,62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30889"/>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8</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1 250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8,02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5079901"/>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9</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1 000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6,42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600973"/>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10</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750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4,81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3955580"/>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11</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500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3,21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2200030"/>
                  </a:ext>
                </a:extLst>
              </a:tr>
              <a:tr h="190500">
                <a:tc>
                  <a:txBody>
                    <a:bodyPr/>
                    <a:lstStyle/>
                    <a:p>
                      <a:pPr algn="ctr" fontAlgn="b"/>
                      <a:r>
                        <a:rPr lang="fr-CA" sz="1400" b="0" i="0" u="none" strike="noStrike" dirty="0" smtClean="0">
                          <a:solidFill>
                            <a:srgbClr val="000000"/>
                          </a:solidFill>
                          <a:effectLst/>
                          <a:latin typeface="Calibri" panose="020F0502020204030204" pitchFamily="34" charset="0"/>
                        </a:rPr>
                        <a:t>12</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250  $ </a:t>
                      </a:r>
                      <a:endParaRPr lang="fr-CA"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A" sz="1400" u="none" strike="noStrike" dirty="0">
                          <a:effectLst/>
                        </a:rPr>
                        <a:t>0,64%</a:t>
                      </a:r>
                      <a:endParaRPr lang="fr-C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CA" sz="1400" u="none" strike="noStrike">
                          <a:effectLst/>
                        </a:rPr>
                        <a:t>           1,60  $ </a:t>
                      </a:r>
                      <a:endParaRPr lang="fr-C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9016927"/>
                  </a:ext>
                </a:extLst>
              </a:tr>
              <a:tr h="190500">
                <a:tc gridSpan="3">
                  <a:txBody>
                    <a:bodyPr/>
                    <a:lstStyle/>
                    <a:p>
                      <a:pPr algn="r" fontAlgn="b"/>
                      <a:r>
                        <a:rPr lang="fr-CA" sz="1400" b="1" u="none" strike="noStrike" dirty="0">
                          <a:effectLst/>
                        </a:rPr>
                        <a:t>Total intérêts à payer</a:t>
                      </a:r>
                      <a:endParaRPr lang="fr-CA"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fr-CA"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CA"/>
                    </a:p>
                  </a:txBody>
                  <a:tcPr/>
                </a:tc>
                <a:tc>
                  <a:txBody>
                    <a:bodyPr/>
                    <a:lstStyle/>
                    <a:p>
                      <a:pPr algn="l" fontAlgn="b"/>
                      <a:r>
                        <a:rPr lang="fr-CA" sz="1400" b="1" u="none" strike="noStrike" dirty="0">
                          <a:effectLst/>
                        </a:rPr>
                        <a:t>      125,12  $ </a:t>
                      </a:r>
                      <a:endParaRPr lang="fr-CA"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8588253"/>
                  </a:ext>
                </a:extLst>
              </a:tr>
            </a:tbl>
          </a:graphicData>
        </a:graphic>
      </p:graphicFrame>
    </p:spTree>
    <p:extLst>
      <p:ext uri="{BB962C8B-B14F-4D97-AF65-F5344CB8AC3E}">
        <p14:creationId xmlns:p14="http://schemas.microsoft.com/office/powerpoint/2010/main" val="821755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475" y="16824"/>
            <a:ext cx="10571998" cy="970450"/>
          </a:xfrm>
        </p:spPr>
        <p:txBody>
          <a:bodyPr/>
          <a:lstStyle/>
          <a:p>
            <a:r>
              <a:rPr lang="fr-CA" dirty="0" smtClean="0"/>
              <a:t>Obtenir du financement Accord D affaires</a:t>
            </a:r>
            <a:endParaRPr lang="fr-CA" dirty="0"/>
          </a:p>
        </p:txBody>
      </p:sp>
      <p:pic>
        <p:nvPicPr>
          <p:cNvPr id="6" name="Image 5"/>
          <p:cNvPicPr>
            <a:picLocks noChangeAspect="1"/>
          </p:cNvPicPr>
          <p:nvPr/>
        </p:nvPicPr>
        <p:blipFill rotWithShape="1">
          <a:blip r:embed="rId2"/>
          <a:srcRect l="8870" t="22232" r="11816" b="7768"/>
          <a:stretch/>
        </p:blipFill>
        <p:spPr>
          <a:xfrm>
            <a:off x="446671" y="1527358"/>
            <a:ext cx="10319657" cy="5120640"/>
          </a:xfrm>
          <a:prstGeom prst="rect">
            <a:avLst/>
          </a:prstGeom>
          <a:ln>
            <a:solidFill>
              <a:schemeClr val="accent1"/>
            </a:solidFill>
          </a:ln>
        </p:spPr>
      </p:pic>
      <p:pic>
        <p:nvPicPr>
          <p:cNvPr id="7" name="Image 6"/>
          <p:cNvPicPr>
            <a:picLocks noChangeAspect="1"/>
          </p:cNvPicPr>
          <p:nvPr/>
        </p:nvPicPr>
        <p:blipFill rotWithShape="1">
          <a:blip r:embed="rId3"/>
          <a:srcRect l="25745" t="20050" r="13972" b="16489"/>
          <a:stretch/>
        </p:blipFill>
        <p:spPr>
          <a:xfrm>
            <a:off x="3242802" y="1766509"/>
            <a:ext cx="7843545" cy="4642338"/>
          </a:xfrm>
          <a:prstGeom prst="rect">
            <a:avLst/>
          </a:prstGeom>
        </p:spPr>
      </p:pic>
      <p:pic>
        <p:nvPicPr>
          <p:cNvPr id="4" name="Espace réservé du contenu 3"/>
          <p:cNvPicPr>
            <a:picLocks noGrp="1" noChangeAspect="1"/>
          </p:cNvPicPr>
          <p:nvPr>
            <p:ph idx="1"/>
          </p:nvPr>
        </p:nvPicPr>
        <p:blipFill rotWithShape="1">
          <a:blip r:embed="rId4"/>
          <a:srcRect t="3946" r="10783" b="20498"/>
          <a:stretch/>
        </p:blipFill>
        <p:spPr>
          <a:xfrm>
            <a:off x="446671" y="1417639"/>
            <a:ext cx="10733802" cy="5110784"/>
          </a:xfrm>
          <a:prstGeom prst="rect">
            <a:avLst/>
          </a:prstGeom>
        </p:spPr>
      </p:pic>
      <p:pic>
        <p:nvPicPr>
          <p:cNvPr id="5" name="Image 4"/>
          <p:cNvPicPr>
            <a:picLocks noChangeAspect="1"/>
          </p:cNvPicPr>
          <p:nvPr/>
        </p:nvPicPr>
        <p:blipFill rotWithShape="1">
          <a:blip r:embed="rId5"/>
          <a:srcRect t="3830" r="9915" b="7225"/>
          <a:stretch/>
        </p:blipFill>
        <p:spPr>
          <a:xfrm>
            <a:off x="446671" y="1366584"/>
            <a:ext cx="9653932" cy="5359022"/>
          </a:xfrm>
          <a:prstGeom prst="rect">
            <a:avLst/>
          </a:prstGeom>
        </p:spPr>
      </p:pic>
    </p:spTree>
    <p:extLst>
      <p:ext uri="{BB962C8B-B14F-4D97-AF65-F5344CB8AC3E}">
        <p14:creationId xmlns:p14="http://schemas.microsoft.com/office/powerpoint/2010/main" val="209410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Rappel du mandat</a:t>
            </a:r>
            <a:endParaRPr lang="fr-CA"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CA" b="1" dirty="0" smtClean="0"/>
              <a:t>« Présentation </a:t>
            </a:r>
            <a:r>
              <a:rPr lang="fr-CA" b="1" dirty="0"/>
              <a:t>du rapport financier 2015/2016 </a:t>
            </a:r>
            <a:endParaRPr lang="fr-CA" dirty="0"/>
          </a:p>
          <a:p>
            <a:pPr marL="0" indent="0">
              <a:buNone/>
            </a:pPr>
            <a:r>
              <a:rPr lang="fr-CA" u="sng" dirty="0"/>
              <a:t>Résolution AGA 2016-10-20 </a:t>
            </a:r>
            <a:r>
              <a:rPr lang="fr-CA" u="sng" dirty="0" smtClean="0"/>
              <a:t>5-1</a:t>
            </a:r>
          </a:p>
          <a:p>
            <a:pPr marL="0" indent="0">
              <a:buNone/>
            </a:pPr>
            <a:r>
              <a:rPr lang="fr-CA" dirty="0"/>
              <a:t>On constate par ailleurs que les frais exigés par Visa Desjardins pour la marge de crédit sont très élevés (17 $/mois même si pas utilisée). C’est une réalité partagée par de nombreux groupes et cela représente beaucoup d’argent pour Desjardins, surtout si on y ajoute les nombreux frais mensuels. </a:t>
            </a:r>
          </a:p>
          <a:p>
            <a:pPr marL="0" indent="0">
              <a:buNone/>
            </a:pPr>
            <a:endParaRPr lang="fr-CA" dirty="0"/>
          </a:p>
          <a:p>
            <a:pPr marL="0" indent="0">
              <a:buNone/>
            </a:pPr>
            <a:r>
              <a:rPr lang="fr-CA" i="1" dirty="0"/>
              <a:t>Devant ces faits, et compte tenu de la très grande variabilité des ententes entre les caisses et les groupes, que le Conseil d’administration se penche dans la prochaine année sur la question des frais des marges de crédit pour le MÉPAL et ses membres</a:t>
            </a:r>
            <a:r>
              <a:rPr lang="fr-CA" dirty="0"/>
              <a:t>. </a:t>
            </a:r>
          </a:p>
          <a:p>
            <a:pPr marL="0" indent="0">
              <a:buNone/>
            </a:pPr>
            <a:r>
              <a:rPr lang="fr-CA" dirty="0"/>
              <a:t> </a:t>
            </a:r>
          </a:p>
          <a:p>
            <a:pPr marL="0" indent="0" algn="r">
              <a:buNone/>
            </a:pPr>
            <a:r>
              <a:rPr lang="fr-CA" dirty="0"/>
              <a:t>Adopté à </a:t>
            </a:r>
            <a:r>
              <a:rPr lang="fr-CA" dirty="0" smtClean="0"/>
              <a:t>l’unanimité »</a:t>
            </a:r>
            <a:endParaRPr lang="fr-CA" dirty="0"/>
          </a:p>
          <a:p>
            <a:pPr marL="0" indent="0">
              <a:buNone/>
            </a:pPr>
            <a:endParaRPr lang="fr-CA" dirty="0"/>
          </a:p>
        </p:txBody>
      </p:sp>
    </p:spTree>
    <p:extLst>
      <p:ext uri="{BB962C8B-B14F-4D97-AF65-F5344CB8AC3E}">
        <p14:creationId xmlns:p14="http://schemas.microsoft.com/office/powerpoint/2010/main" val="262880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Avertissement : ceci n’est pas de la pub !</a:t>
            </a:r>
            <a:endParaRPr lang="fr-CA" dirty="0"/>
          </a:p>
        </p:txBody>
      </p:sp>
      <p:sp>
        <p:nvSpPr>
          <p:cNvPr id="3" name="Espace réservé du contenu 2"/>
          <p:cNvSpPr>
            <a:spLocks noGrp="1"/>
          </p:cNvSpPr>
          <p:nvPr>
            <p:ph idx="1"/>
          </p:nvPr>
        </p:nvSpPr>
        <p:spPr/>
        <p:txBody>
          <a:bodyPr>
            <a:normAutofit fontScale="92500"/>
          </a:bodyPr>
          <a:lstStyle/>
          <a:p>
            <a:pPr marL="0" indent="0">
              <a:buNone/>
            </a:pPr>
            <a:r>
              <a:rPr lang="fr-CA" sz="2800" dirty="0" smtClean="0"/>
              <a:t>Puisque le MÉPAL est client chez Desjardins, ce sont les services de cette entreprise qui seront présentés à titre d’exemple, car ce sont eux que nous connaissons. Notez cependant </a:t>
            </a:r>
            <a:r>
              <a:rPr lang="fr-CA" sz="2800" b="1" dirty="0" smtClean="0"/>
              <a:t>que toutes les institutions financières offrent des produits similaires à des prix certainement comparables, peut-être même meilleurs…</a:t>
            </a:r>
          </a:p>
          <a:p>
            <a:pPr marL="0" indent="0">
              <a:buNone/>
            </a:pPr>
            <a:r>
              <a:rPr lang="fr-CA" sz="2800" dirty="0" smtClean="0"/>
              <a:t>Magasiner </a:t>
            </a:r>
            <a:r>
              <a:rPr lang="fr-CA" sz="2800" dirty="0" smtClean="0"/>
              <a:t>régulièrement </a:t>
            </a:r>
            <a:r>
              <a:rPr lang="fr-CA" sz="2800" dirty="0" smtClean="0"/>
              <a:t>ses </a:t>
            </a:r>
            <a:r>
              <a:rPr lang="fr-CA" sz="2800" dirty="0" smtClean="0"/>
              <a:t>produits et services (financiers, mais également en télécommunications, entretien photocopieur, etc</a:t>
            </a:r>
            <a:r>
              <a:rPr lang="fr-CA" sz="2800" dirty="0" smtClean="0"/>
              <a:t>…) permet de belles économies !</a:t>
            </a:r>
            <a:endParaRPr lang="fr-CA" sz="2800" dirty="0"/>
          </a:p>
        </p:txBody>
      </p:sp>
    </p:spTree>
    <p:extLst>
      <p:ext uri="{BB962C8B-B14F-4D97-AF65-F5344CB8AC3E}">
        <p14:creationId xmlns:p14="http://schemas.microsoft.com/office/powerpoint/2010/main" val="73609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Astuce 1 : Les services en ligne et applications</a:t>
            </a:r>
            <a:endParaRPr lang="fr-CA" dirty="0"/>
          </a:p>
        </p:txBody>
      </p:sp>
      <p:sp>
        <p:nvSpPr>
          <p:cNvPr id="3" name="Espace réservé du contenu 2"/>
          <p:cNvSpPr>
            <a:spLocks noGrp="1"/>
          </p:cNvSpPr>
          <p:nvPr>
            <p:ph idx="1"/>
          </p:nvPr>
        </p:nvSpPr>
        <p:spPr>
          <a:xfrm>
            <a:off x="818712" y="2222287"/>
            <a:ext cx="11237300" cy="4516138"/>
          </a:xfrm>
        </p:spPr>
        <p:txBody>
          <a:bodyPr>
            <a:normAutofit/>
          </a:bodyPr>
          <a:lstStyle/>
          <a:p>
            <a:r>
              <a:rPr lang="fr-CA" dirty="0" smtClean="0"/>
              <a:t>Accès d</a:t>
            </a:r>
          </a:p>
          <a:p>
            <a:pPr lvl="1"/>
            <a:r>
              <a:rPr lang="fr-CA" dirty="0" smtClean="0"/>
              <a:t>Virements</a:t>
            </a:r>
          </a:p>
          <a:p>
            <a:pPr lvl="1"/>
            <a:r>
              <a:rPr lang="fr-CA" dirty="0" smtClean="0"/>
              <a:t>Paiements</a:t>
            </a:r>
          </a:p>
          <a:p>
            <a:pPr lvl="1"/>
            <a:r>
              <a:rPr lang="fr-CA" dirty="0" smtClean="0"/>
              <a:t>Financement</a:t>
            </a:r>
          </a:p>
          <a:p>
            <a:pPr lvl="1"/>
            <a:r>
              <a:rPr lang="fr-CA" dirty="0" smtClean="0"/>
              <a:t>Accès aux relevés</a:t>
            </a:r>
          </a:p>
          <a:p>
            <a:r>
              <a:rPr lang="fr-CA" dirty="0" smtClean="0"/>
              <a:t>Dépôts mobiles</a:t>
            </a:r>
          </a:p>
          <a:p>
            <a:r>
              <a:rPr lang="fr-CA" dirty="0" smtClean="0"/>
              <a:t>Transactions généralement incluent dans les forfaits, contrairement aux transactions au comptoir</a:t>
            </a:r>
          </a:p>
          <a:p>
            <a:pPr marL="0" indent="0">
              <a:buNone/>
            </a:pPr>
            <a:r>
              <a:rPr lang="fr-CA" dirty="0"/>
              <a:t/>
            </a:r>
            <a:br>
              <a:rPr lang="fr-CA" dirty="0"/>
            </a:br>
            <a:endParaRPr lang="fr-CA" dirty="0"/>
          </a:p>
        </p:txBody>
      </p:sp>
    </p:spTree>
    <p:extLst>
      <p:ext uri="{BB962C8B-B14F-4D97-AF65-F5344CB8AC3E}">
        <p14:creationId xmlns:p14="http://schemas.microsoft.com/office/powerpoint/2010/main" val="426754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forfait « communauté »</a:t>
            </a:r>
            <a:endParaRPr lang="fr-CA" dirty="0"/>
          </a:p>
        </p:txBody>
      </p:sp>
      <p:sp>
        <p:nvSpPr>
          <p:cNvPr id="3" name="Espace réservé du contenu 2"/>
          <p:cNvSpPr>
            <a:spLocks noGrp="1"/>
          </p:cNvSpPr>
          <p:nvPr>
            <p:ph idx="1"/>
          </p:nvPr>
        </p:nvSpPr>
        <p:spPr/>
        <p:txBody>
          <a:bodyPr>
            <a:normAutofit/>
          </a:bodyPr>
          <a:lstStyle/>
          <a:p>
            <a:r>
              <a:rPr lang="fr-CA" b="1" dirty="0"/>
              <a:t>Le Forfait Communauté chez Desjardins (pour OBNL)</a:t>
            </a:r>
          </a:p>
          <a:p>
            <a:pPr lvl="1"/>
            <a:r>
              <a:rPr lang="fr-CA" dirty="0"/>
              <a:t>25 transactions par mois pour seulement </a:t>
            </a:r>
            <a:r>
              <a:rPr lang="fr-CA" b="1" dirty="0"/>
              <a:t>2,95 $ </a:t>
            </a:r>
            <a:r>
              <a:rPr lang="fr-CA" dirty="0"/>
              <a:t>incluant :</a:t>
            </a:r>
          </a:p>
          <a:p>
            <a:pPr lvl="2"/>
            <a:r>
              <a:rPr lang="fr-CA" b="1" dirty="0"/>
              <a:t>3 transactions au comptoir </a:t>
            </a:r>
            <a:r>
              <a:rPr lang="fr-CA" dirty="0"/>
              <a:t>par mois pour déposer vos liquidités (50 effets, 5 000 $ en billets et 500 $ en monnaie)</a:t>
            </a:r>
          </a:p>
          <a:p>
            <a:pPr lvl="2"/>
            <a:r>
              <a:rPr lang="fr-CA" dirty="0"/>
              <a:t>22 transactions automatisées ou semi-automatisées (</a:t>
            </a:r>
            <a:r>
              <a:rPr lang="fr-CA" dirty="0" err="1"/>
              <a:t>AccèsD</a:t>
            </a:r>
            <a:r>
              <a:rPr lang="fr-CA" dirty="0"/>
              <a:t> Affaires ou guichet automatique).</a:t>
            </a:r>
          </a:p>
          <a:p>
            <a:pPr lvl="1"/>
            <a:r>
              <a:rPr lang="fr-CA" dirty="0"/>
              <a:t>Vous pouvez doubler le nombre de vos transactions (50) en maintenant un solde mensuel moyen de 25 000 $ à votre compte d'épargne avec </a:t>
            </a:r>
            <a:r>
              <a:rPr lang="fr-CA" dirty="0" smtClean="0"/>
              <a:t>opérations</a:t>
            </a:r>
            <a:endParaRPr lang="fr-CA" dirty="0"/>
          </a:p>
          <a:p>
            <a:pPr lvl="1"/>
            <a:r>
              <a:rPr lang="fr-CA" dirty="0"/>
              <a:t>L'offre intermédiaire du service </a:t>
            </a:r>
            <a:r>
              <a:rPr lang="fr-CA" dirty="0" err="1"/>
              <a:t>AccèsD</a:t>
            </a:r>
            <a:r>
              <a:rPr lang="fr-CA" dirty="0"/>
              <a:t> Affaires comprend aussi :</a:t>
            </a:r>
          </a:p>
          <a:p>
            <a:pPr lvl="2"/>
            <a:r>
              <a:rPr lang="fr-CA" dirty="0"/>
              <a:t>l'accès à plusieurs comptes et à plus d'un utilisateur tout en offrant la double signature</a:t>
            </a:r>
          </a:p>
          <a:p>
            <a:pPr lvl="2"/>
            <a:r>
              <a:rPr lang="fr-CA" dirty="0"/>
              <a:t>le relevé mensuel virtuel et l'imagerie de chèques en ligne sans frais </a:t>
            </a:r>
            <a:r>
              <a:rPr lang="fr-CA" dirty="0" smtClean="0"/>
              <a:t>supplémentaires</a:t>
            </a:r>
            <a:endParaRPr lang="fr-CA" dirty="0"/>
          </a:p>
        </p:txBody>
      </p:sp>
    </p:spTree>
    <p:extLst>
      <p:ext uri="{BB962C8B-B14F-4D97-AF65-F5344CB8AC3E}">
        <p14:creationId xmlns:p14="http://schemas.microsoft.com/office/powerpoint/2010/main" val="2505941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0849" y="137699"/>
            <a:ext cx="10571998" cy="970450"/>
          </a:xfrm>
        </p:spPr>
        <p:txBody>
          <a:bodyPr/>
          <a:lstStyle/>
          <a:p>
            <a:r>
              <a:rPr lang="fr-CA" dirty="0" smtClean="0"/>
              <a:t>Interface Accès d</a:t>
            </a:r>
            <a:endParaRPr lang="fr-CA" dirty="0"/>
          </a:p>
        </p:txBody>
      </p:sp>
      <p:pic>
        <p:nvPicPr>
          <p:cNvPr id="6" name="Espace réservé du contenu 5"/>
          <p:cNvPicPr>
            <a:picLocks noGrp="1" noChangeAspect="1"/>
          </p:cNvPicPr>
          <p:nvPr>
            <p:ph idx="1"/>
          </p:nvPr>
        </p:nvPicPr>
        <p:blipFill rotWithShape="1">
          <a:blip r:embed="rId2"/>
          <a:srcRect l="6812" t="4646" r="6377" b="2812"/>
          <a:stretch/>
        </p:blipFill>
        <p:spPr>
          <a:xfrm>
            <a:off x="2897945" y="1519311"/>
            <a:ext cx="8426548" cy="5050301"/>
          </a:xfrm>
          <a:prstGeom prst="rect">
            <a:avLst/>
          </a:prstGeom>
        </p:spPr>
      </p:pic>
    </p:spTree>
    <p:extLst>
      <p:ext uri="{BB962C8B-B14F-4D97-AF65-F5344CB8AC3E}">
        <p14:creationId xmlns:p14="http://schemas.microsoft.com/office/powerpoint/2010/main" val="242810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Astuce 2 : Les relevés virtuels</a:t>
            </a:r>
            <a:endParaRPr lang="fr-CA" dirty="0"/>
          </a:p>
        </p:txBody>
      </p:sp>
      <p:sp>
        <p:nvSpPr>
          <p:cNvPr id="3" name="Espace réservé du contenu 2"/>
          <p:cNvSpPr>
            <a:spLocks noGrp="1"/>
          </p:cNvSpPr>
          <p:nvPr>
            <p:ph idx="1"/>
          </p:nvPr>
        </p:nvSpPr>
        <p:spPr/>
        <p:txBody>
          <a:bodyPr/>
          <a:lstStyle/>
          <a:p>
            <a:r>
              <a:rPr lang="fr-CA" dirty="0" smtClean="0"/>
              <a:t>La plupart des institutions bancaire imposent des frais pour l’envoi des relevés mensuels : inscrivez-vous au service et imprimez-les vous-mêmes gratuitement !</a:t>
            </a:r>
            <a:endParaRPr lang="fr-CA" dirty="0"/>
          </a:p>
        </p:txBody>
      </p:sp>
    </p:spTree>
    <p:extLst>
      <p:ext uri="{BB962C8B-B14F-4D97-AF65-F5344CB8AC3E}">
        <p14:creationId xmlns:p14="http://schemas.microsoft.com/office/powerpoint/2010/main" val="152586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8985" y="204090"/>
            <a:ext cx="10571998" cy="970450"/>
          </a:xfrm>
        </p:spPr>
        <p:txBody>
          <a:bodyPr/>
          <a:lstStyle/>
          <a:p>
            <a:r>
              <a:rPr lang="fr-CA" dirty="0" smtClean="0"/>
              <a:t>Aller chercher les relevés de compte</a:t>
            </a:r>
            <a:endParaRPr lang="fr-CA" dirty="0"/>
          </a:p>
        </p:txBody>
      </p:sp>
      <p:pic>
        <p:nvPicPr>
          <p:cNvPr id="7" name="Espace réservé du contenu 6"/>
          <p:cNvPicPr>
            <a:picLocks noGrp="1" noChangeAspect="1"/>
          </p:cNvPicPr>
          <p:nvPr>
            <p:ph idx="1"/>
          </p:nvPr>
        </p:nvPicPr>
        <p:blipFill rotWithShape="1">
          <a:blip r:embed="rId2"/>
          <a:srcRect t="10007" r="7491" b="6004"/>
          <a:stretch/>
        </p:blipFill>
        <p:spPr>
          <a:xfrm>
            <a:off x="1012875" y="1294228"/>
            <a:ext cx="9425353" cy="4811150"/>
          </a:xfrm>
          <a:prstGeom prst="rect">
            <a:avLst/>
          </a:prstGeom>
        </p:spPr>
      </p:pic>
      <p:pic>
        <p:nvPicPr>
          <p:cNvPr id="8" name="Image 7"/>
          <p:cNvPicPr>
            <a:picLocks noChangeAspect="1"/>
          </p:cNvPicPr>
          <p:nvPr/>
        </p:nvPicPr>
        <p:blipFill rotWithShape="1">
          <a:blip r:embed="rId3"/>
          <a:srcRect l="10866" t="6799" r="7990" b="7715"/>
          <a:stretch/>
        </p:blipFill>
        <p:spPr>
          <a:xfrm>
            <a:off x="1312983" y="1174540"/>
            <a:ext cx="9144001" cy="5416063"/>
          </a:xfrm>
          <a:prstGeom prst="rect">
            <a:avLst/>
          </a:prstGeom>
        </p:spPr>
      </p:pic>
    </p:spTree>
    <p:extLst>
      <p:ext uri="{BB962C8B-B14F-4D97-AF65-F5344CB8AC3E}">
        <p14:creationId xmlns:p14="http://schemas.microsoft.com/office/powerpoint/2010/main" val="299762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Astuce 3 : À bas les chèques !</a:t>
            </a:r>
            <a:endParaRPr lang="fr-CA" dirty="0"/>
          </a:p>
        </p:txBody>
      </p:sp>
      <p:sp>
        <p:nvSpPr>
          <p:cNvPr id="3" name="Espace réservé du contenu 2"/>
          <p:cNvSpPr>
            <a:spLocks noGrp="1"/>
          </p:cNvSpPr>
          <p:nvPr>
            <p:ph idx="1"/>
          </p:nvPr>
        </p:nvSpPr>
        <p:spPr/>
        <p:txBody>
          <a:bodyPr/>
          <a:lstStyle/>
          <a:p>
            <a:r>
              <a:rPr lang="fr-CA" dirty="0" smtClean="0"/>
              <a:t>Carnet de 50 chèques : 97,78 $; carnet de 200 chèques : 148,26 $ </a:t>
            </a:r>
          </a:p>
          <a:p>
            <a:r>
              <a:rPr lang="fr-CA" dirty="0" smtClean="0"/>
              <a:t>Paiements en ligne (incluent dans le forfait) :</a:t>
            </a:r>
          </a:p>
          <a:p>
            <a:pPr lvl="1"/>
            <a:r>
              <a:rPr lang="fr-CA" dirty="0" smtClean="0"/>
              <a:t>Fournisseurs normalisés (ex. Videotron)</a:t>
            </a:r>
          </a:p>
          <a:p>
            <a:pPr lvl="1"/>
            <a:r>
              <a:rPr lang="fr-CA" dirty="0" smtClean="0"/>
              <a:t>Fournisseurs </a:t>
            </a:r>
            <a:r>
              <a:rPr lang="fr-CA" dirty="0" smtClean="0"/>
              <a:t>personnalisés (locateur, </a:t>
            </a:r>
            <a:r>
              <a:rPr lang="fr-CA" dirty="0" err="1" smtClean="0"/>
              <a:t>employéEs</a:t>
            </a:r>
            <a:r>
              <a:rPr lang="fr-CA" dirty="0" smtClean="0"/>
              <a:t>, bénévoles, autres fournisseurs) – </a:t>
            </a:r>
            <a:r>
              <a:rPr lang="fr-CA" b="1" dirty="0" smtClean="0"/>
              <a:t>Service gratuit; l’inscription peut être nécessaire en contactant le ou la </a:t>
            </a:r>
            <a:r>
              <a:rPr lang="fr-CA" b="1" dirty="0" err="1" smtClean="0"/>
              <a:t>connseillère</a:t>
            </a:r>
            <a:endParaRPr lang="fr-CA" dirty="0" smtClean="0"/>
          </a:p>
          <a:p>
            <a:pPr lvl="1"/>
            <a:r>
              <a:rPr lang="fr-CA" dirty="0" smtClean="0"/>
              <a:t>Remises gouvernementales</a:t>
            </a:r>
            <a:r>
              <a:rPr lang="fr-CA" dirty="0" smtClean="0"/>
              <a:t> ( « </a:t>
            </a:r>
            <a:r>
              <a:rPr lang="fr-CA" i="1" dirty="0" smtClean="0"/>
              <a:t>DAS</a:t>
            </a:r>
            <a:r>
              <a:rPr lang="fr-CA" dirty="0" smtClean="0"/>
              <a:t> » )</a:t>
            </a:r>
            <a:endParaRPr lang="fr-CA" dirty="0"/>
          </a:p>
          <a:p>
            <a:pPr lvl="1"/>
            <a:r>
              <a:rPr lang="fr-CA" dirty="0" smtClean="0"/>
              <a:t>Possibilité de d</a:t>
            </a:r>
            <a:r>
              <a:rPr lang="fr-CA" dirty="0" smtClean="0"/>
              <a:t>eux signatures ou 1 signature avec limite</a:t>
            </a:r>
          </a:p>
          <a:p>
            <a:r>
              <a:rPr lang="fr-CA" dirty="0" smtClean="0"/>
              <a:t>Au besoin : impression chèque à la banque : 1$/chèque</a:t>
            </a:r>
            <a:endParaRPr lang="fr-CA" dirty="0" smtClean="0"/>
          </a:p>
          <a:p>
            <a:endParaRPr lang="fr-CA" dirty="0"/>
          </a:p>
        </p:txBody>
      </p:sp>
    </p:spTree>
    <p:extLst>
      <p:ext uri="{BB962C8B-B14F-4D97-AF65-F5344CB8AC3E}">
        <p14:creationId xmlns:p14="http://schemas.microsoft.com/office/powerpoint/2010/main" val="3580184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Concis</Template>
  <TotalTime>1518</TotalTime>
  <Words>616</Words>
  <Application>Microsoft Office PowerPoint</Application>
  <PresentationFormat>Grand écran</PresentationFormat>
  <Paragraphs>138</Paragraphs>
  <Slides>16</Slides>
  <Notes>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Calibri</vt:lpstr>
      <vt:lpstr>Century Gothic</vt:lpstr>
      <vt:lpstr>Wingdings</vt:lpstr>
      <vt:lpstr>Wingdings 2</vt:lpstr>
      <vt:lpstr>Concis</vt:lpstr>
      <vt:lpstr>Comment épargner des frais bancaires ?</vt:lpstr>
      <vt:lpstr>Rappel du mandat</vt:lpstr>
      <vt:lpstr>Avertissement : ceci n’est pas de la pub !</vt:lpstr>
      <vt:lpstr>Astuce 1 : Les services en ligne et applications</vt:lpstr>
      <vt:lpstr>Le forfait « communauté »</vt:lpstr>
      <vt:lpstr>Interface Accès d</vt:lpstr>
      <vt:lpstr>Astuce 2 : Les relevés virtuels</vt:lpstr>
      <vt:lpstr>Aller chercher les relevés de compte</vt:lpstr>
      <vt:lpstr>Astuce 3 : À bas les chèques !</vt:lpstr>
      <vt:lpstr>Ajouter un « fournisseur personnalisé »</vt:lpstr>
      <vt:lpstr>Programmer vos paiements récurrents : loyer et paies !</vt:lpstr>
      <vt:lpstr>Astuce 4 : Utilisez la carte de guichet pour déposer ou le dépôt mobile !</vt:lpstr>
      <vt:lpstr>Astuce 5 : financement Accord D Affaires – bye bye marge de crédit !</vt:lpstr>
      <vt:lpstr>Tableau comparatif</vt:lpstr>
      <vt:lpstr>Pour comprendre le calcul des intérêts sur un prêt</vt:lpstr>
      <vt:lpstr>Obtenir du financement Accord D affaires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MÉPAL</dc:creator>
  <cp:lastModifiedBy>MÉPAL</cp:lastModifiedBy>
  <cp:revision>51</cp:revision>
  <dcterms:created xsi:type="dcterms:W3CDTF">2017-05-04T18:18:48Z</dcterms:created>
  <dcterms:modified xsi:type="dcterms:W3CDTF">2017-05-17T16:38:57Z</dcterms:modified>
</cp:coreProperties>
</file>